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1" r:id="rId3"/>
    <p:sldId id="261" r:id="rId4"/>
    <p:sldId id="262" r:id="rId5"/>
    <p:sldId id="265" r:id="rId6"/>
    <p:sldId id="270" r:id="rId7"/>
    <p:sldId id="260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D4E17-2F9D-465D-A161-65854C6AD741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38D14-53D3-47BA-8921-1D13C87E9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561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38D14-53D3-47BA-8921-1D13C87E9FE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008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38D14-53D3-47BA-8921-1D13C87E9FE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008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10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Pastel paper minimises visual stress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If</a:t>
            </a:r>
            <a:r>
              <a:rPr lang="en-GB" baseline="0" dirty="0" smtClean="0"/>
              <a:t> we think your child may have visual stress. We refer into the </a:t>
            </a:r>
            <a:r>
              <a:rPr lang="en-GB" baseline="0" dirty="0" err="1" smtClean="0"/>
              <a:t>Lewarning</a:t>
            </a:r>
            <a:r>
              <a:rPr lang="en-GB" baseline="0" dirty="0" smtClean="0"/>
              <a:t> Support Service and someone will </a:t>
            </a:r>
            <a:r>
              <a:rPr lang="en-GB" baseline="0" dirty="0" err="1" smtClean="0"/>
              <a:t>ccome</a:t>
            </a:r>
            <a:r>
              <a:rPr lang="en-GB" baseline="0" dirty="0" smtClean="0"/>
              <a:t> in and carry out a free – very simple </a:t>
            </a:r>
            <a:r>
              <a:rPr lang="en-GB" baseline="0" dirty="0" err="1" smtClean="0"/>
              <a:t>assessmnt</a:t>
            </a:r>
            <a:r>
              <a:rPr lang="en-GB" baseline="0" dirty="0" smtClean="0"/>
              <a:t> to find if they do have </a:t>
            </a:r>
            <a:r>
              <a:rPr lang="en-GB" baseline="0" dirty="0" err="1" smtClean="0"/>
              <a:t>Irlen</a:t>
            </a:r>
            <a:r>
              <a:rPr lang="en-GB" baseline="0" dirty="0" smtClean="0"/>
              <a:t> and if so which colour overlay is the best for them to use.</a:t>
            </a:r>
            <a:endParaRPr lang="en-GB" dirty="0" smtClean="0"/>
          </a:p>
        </p:txBody>
      </p:sp>
      <p:sp>
        <p:nvSpPr>
          <p:cNvPr id="1310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D19927-6280-4AE0-AD8E-D8560E46E67D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38D14-53D3-47BA-8921-1D13C87E9FE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359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38D14-53D3-47BA-8921-1D13C87E9FE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008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EB960-2305-4E03-840E-B2996B5C6A8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7E0A-1986-4A4F-BADC-A878BB191C45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1E0E-51DF-4ECA-83B9-5F874AB1BDA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7E0A-1986-4A4F-BADC-A878BB191C45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1E0E-51DF-4ECA-83B9-5F874AB1BD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7E0A-1986-4A4F-BADC-A878BB191C45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1E0E-51DF-4ECA-83B9-5F874AB1BD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7E0A-1986-4A4F-BADC-A878BB191C45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1E0E-51DF-4ECA-83B9-5F874AB1BDA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7E0A-1986-4A4F-BADC-A878BB191C45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1E0E-51DF-4ECA-83B9-5F874AB1BD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7E0A-1986-4A4F-BADC-A878BB191C45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1E0E-51DF-4ECA-83B9-5F874AB1BDA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7E0A-1986-4A4F-BADC-A878BB191C45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1E0E-51DF-4ECA-83B9-5F874AB1BDA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7E0A-1986-4A4F-BADC-A878BB191C45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1E0E-51DF-4ECA-83B9-5F874AB1BD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7E0A-1986-4A4F-BADC-A878BB191C45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1E0E-51DF-4ECA-83B9-5F874AB1BD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7E0A-1986-4A4F-BADC-A878BB191C45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1E0E-51DF-4ECA-83B9-5F874AB1BD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7E0A-1986-4A4F-BADC-A878BB191C45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1E0E-51DF-4ECA-83B9-5F874AB1BDA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48D7E0A-1986-4A4F-BADC-A878BB191C45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C1E1E0E-51DF-4ECA-83B9-5F874AB1BDA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7776864" cy="259228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GB" sz="3600" dirty="0" smtClean="0">
                <a:solidFill>
                  <a:srgbClr val="0070C0"/>
                </a:solidFill>
                <a:latin typeface="CCW Cursive Writing 1" pitchFamily="66" charset="0"/>
              </a:rPr>
              <a:t> SEND provision at Bridgewater</a:t>
            </a:r>
          </a:p>
          <a:p>
            <a:pPr>
              <a:lnSpc>
                <a:spcPct val="150000"/>
              </a:lnSpc>
            </a:pPr>
            <a:endParaRPr lang="en-GB" sz="3200" dirty="0" smtClean="0">
              <a:solidFill>
                <a:srgbClr val="0070C0"/>
              </a:solidFill>
              <a:latin typeface="CCW Cursive Writing 1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534" y="404664"/>
            <a:ext cx="2088232" cy="1888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843808" y="4701759"/>
            <a:ext cx="3823300" cy="2062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7959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064896" cy="550579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have a range of SEND needs at Bridgewater.</a:t>
            </a:r>
          </a:p>
          <a:p>
            <a:pPr marL="45720" indent="0">
              <a:buNone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" indent="0">
              <a:buNone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main needs are:</a:t>
            </a:r>
          </a:p>
          <a:p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 Emotional and Mental Health</a:t>
            </a:r>
          </a:p>
          <a:p>
            <a:r>
              <a:rPr lang="en-GB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peech and Language </a:t>
            </a:r>
          </a:p>
          <a:p>
            <a:pPr marL="45720" indent="0">
              <a:buNone/>
            </a:pPr>
            <a:endParaRPr lang="en-GB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Children on the SEND register have an IEP or Play Plan. On their IEP or Play Plan they have specific targets to focus on a provision which will support your child to achieve their targets. </a:t>
            </a:r>
          </a:p>
          <a:p>
            <a:pPr marL="45720" indent="0">
              <a:buNone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IEPs and Play Plans are updated and shared with parents every term. Following a parent survey in Autumn term we are now offering parent IEP and Play Plan drop in times. This will allow parents to book a phone call with your child’s class teacher to discuss their IEP or Play Plan in more detail. </a:t>
            </a:r>
            <a:endParaRPr lang="en-GB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37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352" y="294860"/>
            <a:ext cx="8352928" cy="5256584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support do we provide?</a:t>
            </a:r>
          </a:p>
          <a:p>
            <a:endParaRPr lang="en-GB" sz="2000" dirty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1100" dirty="0">
              <a:latin typeface="CCW Cursive Writing 1" pitchFamily="66" charset="0"/>
            </a:endParaRPr>
          </a:p>
          <a:p>
            <a:endParaRPr lang="en-GB" sz="3200" u="sng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CW Cursive Writing 1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120" y="5520310"/>
            <a:ext cx="1440160" cy="1302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/>
        </p:nvSpPr>
        <p:spPr>
          <a:xfrm rot="20770399">
            <a:off x="1420586" y="1632761"/>
            <a:ext cx="4795808" cy="441938"/>
          </a:xfrm>
          <a:prstGeom prst="rect">
            <a:avLst/>
          </a:prstGeom>
        </p:spPr>
        <p:txBody>
          <a:bodyPr vert="horz" lIns="91440" tIns="45720" rIns="91440" bIns="9144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solidFill>
                  <a:srgbClr val="00B0F0"/>
                </a:solidFill>
              </a:rPr>
              <a:t>Adaptive teaching strategies </a:t>
            </a:r>
            <a:endParaRPr lang="en-GB" sz="1800" dirty="0">
              <a:solidFill>
                <a:srgbClr val="00B0F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/>
        </p:nvSpPr>
        <p:spPr>
          <a:xfrm rot="20674150">
            <a:off x="734200" y="3405698"/>
            <a:ext cx="4349594" cy="9571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 smtClean="0">
                <a:solidFill>
                  <a:srgbClr val="00B050"/>
                </a:solidFill>
                <a:latin typeface="Comic Sans MS" pitchFamily="66" charset="0"/>
              </a:rPr>
              <a:t>Literacy/Numeracy Interventions </a:t>
            </a:r>
            <a:endParaRPr lang="en-GB" sz="1800" b="1" dirty="0">
              <a:solidFill>
                <a:srgbClr val="00B050"/>
              </a:solidFill>
              <a:latin typeface="Comic Sans MS" pitchFamily="66" charset="0"/>
            </a:endParaRPr>
          </a:p>
          <a:p>
            <a:r>
              <a:rPr lang="en-GB" sz="1800" b="1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endParaRPr lang="en-GB" sz="18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4017833" y="4143142"/>
            <a:ext cx="24122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>
                <a:solidFill>
                  <a:schemeClr val="accent6"/>
                </a:solidFill>
                <a:latin typeface="Agency FB" panose="020B0503020202020204" pitchFamily="34" charset="0"/>
              </a:rPr>
              <a:t>Speech &amp; Language therapist in school</a:t>
            </a:r>
            <a:endParaRPr lang="en-GB" sz="2400" dirty="0">
              <a:solidFill>
                <a:schemeClr val="accent6"/>
              </a:solidFill>
              <a:latin typeface="Agency FB" panose="020B0503020202020204" pitchFamily="34" charset="0"/>
            </a:endParaRPr>
          </a:p>
        </p:txBody>
      </p:sp>
      <p:sp>
        <p:nvSpPr>
          <p:cNvPr id="7" name="TextBox 9"/>
          <p:cNvSpPr txBox="1"/>
          <p:nvPr/>
        </p:nvSpPr>
        <p:spPr>
          <a:xfrm>
            <a:off x="246399" y="98150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Toe by Toe </a:t>
            </a:r>
            <a:endParaRPr lang="en-GB" dirty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TextBox 11"/>
          <p:cNvSpPr txBox="1"/>
          <p:nvPr/>
        </p:nvSpPr>
        <p:spPr>
          <a:xfrm>
            <a:off x="2153869" y="5008967"/>
            <a:ext cx="1850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 smtClean="0">
                <a:solidFill>
                  <a:srgbClr val="FFC000"/>
                </a:solidFill>
              </a:rPr>
              <a:t>Social skills</a:t>
            </a:r>
            <a:endParaRPr lang="en-GB" sz="2400" b="1" dirty="0">
              <a:solidFill>
                <a:srgbClr val="FFC000"/>
              </a:solidFill>
            </a:endParaRPr>
          </a:p>
        </p:txBody>
      </p:sp>
      <p:sp>
        <p:nvSpPr>
          <p:cNvPr id="9" name="TextBox 13"/>
          <p:cNvSpPr txBox="1"/>
          <p:nvPr/>
        </p:nvSpPr>
        <p:spPr>
          <a:xfrm rot="19766064">
            <a:off x="6624412" y="258663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>
                <a:solidFill>
                  <a:srgbClr val="00B050"/>
                </a:solidFill>
                <a:latin typeface="CCW Cursive Writing 1" pitchFamily="66" charset="0"/>
              </a:rPr>
              <a:t>ELKLAN</a:t>
            </a:r>
            <a:endParaRPr lang="en-GB" dirty="0">
              <a:solidFill>
                <a:srgbClr val="00B050"/>
              </a:solidFill>
              <a:latin typeface="CCW Cursive Writing 1" pitchFamily="66" charset="0"/>
            </a:endParaRPr>
          </a:p>
        </p:txBody>
      </p:sp>
      <p:sp>
        <p:nvSpPr>
          <p:cNvPr id="10" name="TextBox 14"/>
          <p:cNvSpPr txBox="1"/>
          <p:nvPr/>
        </p:nvSpPr>
        <p:spPr>
          <a:xfrm>
            <a:off x="107504" y="2423840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accent6"/>
                </a:solidFill>
                <a:latin typeface="Arial Black" pitchFamily="34" charset="0"/>
              </a:rPr>
              <a:t>Multi-Sensory Teaching &amp; Learning</a:t>
            </a:r>
            <a:endParaRPr lang="en-GB" dirty="0">
              <a:solidFill>
                <a:schemeClr val="accent6"/>
              </a:solidFill>
              <a:latin typeface="Arial Black" pitchFamily="34" charset="0"/>
            </a:endParaRPr>
          </a:p>
        </p:txBody>
      </p:sp>
      <p:sp>
        <p:nvSpPr>
          <p:cNvPr id="11" name="TextBox 15"/>
          <p:cNvSpPr txBox="1"/>
          <p:nvPr/>
        </p:nvSpPr>
        <p:spPr>
          <a:xfrm rot="884615">
            <a:off x="5284195" y="5848198"/>
            <a:ext cx="1337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Social Stories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9"/>
          <p:cNvSpPr txBox="1"/>
          <p:nvPr/>
        </p:nvSpPr>
        <p:spPr>
          <a:xfrm>
            <a:off x="107504" y="1575586"/>
            <a:ext cx="1634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Sensory resources 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3" name="TextBox 21"/>
          <p:cNvSpPr txBox="1"/>
          <p:nvPr/>
        </p:nvSpPr>
        <p:spPr>
          <a:xfrm rot="861924">
            <a:off x="4483153" y="2225861"/>
            <a:ext cx="249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>
                <a:solidFill>
                  <a:srgbClr val="FFC000"/>
                </a:solidFill>
              </a:rPr>
              <a:t>Reading interventions 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14" name="TextBox 23"/>
          <p:cNvSpPr txBox="1"/>
          <p:nvPr/>
        </p:nvSpPr>
        <p:spPr>
          <a:xfrm rot="1005243">
            <a:off x="5029242" y="3301003"/>
            <a:ext cx="1847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Precision teaching</a:t>
            </a:r>
            <a:endParaRPr lang="en-GB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TextBox 24"/>
          <p:cNvSpPr txBox="1"/>
          <p:nvPr/>
        </p:nvSpPr>
        <p:spPr>
          <a:xfrm>
            <a:off x="225100" y="626176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srgbClr val="00B050"/>
                </a:solidFill>
              </a:rPr>
              <a:t>Pre-learning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6" name="TextBox 2"/>
          <p:cNvSpPr txBox="1"/>
          <p:nvPr/>
        </p:nvSpPr>
        <p:spPr>
          <a:xfrm rot="779444">
            <a:off x="6774238" y="160739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schemeClr val="accent6"/>
                </a:solidFill>
              </a:rPr>
              <a:t>Lego Therapy</a:t>
            </a:r>
            <a:endParaRPr lang="en-GB" b="1" dirty="0">
              <a:solidFill>
                <a:schemeClr val="accent6"/>
              </a:solidFill>
            </a:endParaRPr>
          </a:p>
        </p:txBody>
      </p:sp>
      <p:sp>
        <p:nvSpPr>
          <p:cNvPr id="17" name="TextBox 5"/>
          <p:cNvSpPr txBox="1"/>
          <p:nvPr/>
        </p:nvSpPr>
        <p:spPr>
          <a:xfrm rot="2050432">
            <a:off x="6335741" y="4923592"/>
            <a:ext cx="1362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FFC000"/>
                </a:solidFill>
              </a:rPr>
              <a:t>1:1 phonics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18" name="Title 3"/>
          <p:cNvSpPr>
            <a:spLocks noGrp="1"/>
          </p:cNvSpPr>
          <p:nvPr/>
        </p:nvSpPr>
        <p:spPr>
          <a:xfrm rot="807718">
            <a:off x="627128" y="6022791"/>
            <a:ext cx="4795808" cy="441938"/>
          </a:xfrm>
          <a:prstGeom prst="rect">
            <a:avLst/>
          </a:prstGeom>
        </p:spPr>
        <p:txBody>
          <a:bodyPr vert="horz" lIns="91440" tIns="45720" rIns="91440" bIns="9144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solidFill>
                  <a:srgbClr val="00B0F0"/>
                </a:solidFill>
              </a:rPr>
              <a:t>Fine motor and gross motor skills</a:t>
            </a:r>
            <a:endParaRPr lang="en-GB" sz="1800" dirty="0">
              <a:solidFill>
                <a:srgbClr val="00B0F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7509034" y="3301003"/>
            <a:ext cx="1634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Touch typing 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0" name="TextBox 23"/>
          <p:cNvSpPr txBox="1"/>
          <p:nvPr/>
        </p:nvSpPr>
        <p:spPr>
          <a:xfrm rot="20589838">
            <a:off x="7402899" y="4213062"/>
            <a:ext cx="1847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Emotion interventions </a:t>
            </a:r>
            <a:endParaRPr lang="en-GB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1" name="TextBox 11"/>
          <p:cNvSpPr txBox="1"/>
          <p:nvPr/>
        </p:nvSpPr>
        <p:spPr>
          <a:xfrm>
            <a:off x="7348887" y="889171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 smtClean="0">
                <a:solidFill>
                  <a:srgbClr val="FFC000"/>
                </a:solidFill>
              </a:rPr>
              <a:t>Visuals</a:t>
            </a:r>
            <a:endParaRPr lang="en-GB" sz="2400" b="1" dirty="0">
              <a:solidFill>
                <a:srgbClr val="FFC000"/>
              </a:solidFill>
            </a:endParaRPr>
          </a:p>
        </p:txBody>
      </p:sp>
      <p:sp>
        <p:nvSpPr>
          <p:cNvPr id="22" name="TextBox 15"/>
          <p:cNvSpPr txBox="1"/>
          <p:nvPr/>
        </p:nvSpPr>
        <p:spPr>
          <a:xfrm>
            <a:off x="256321" y="4789887"/>
            <a:ext cx="1337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Reading Recovery 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14"/>
          <p:cNvSpPr txBox="1"/>
          <p:nvPr/>
        </p:nvSpPr>
        <p:spPr>
          <a:xfrm rot="20887594">
            <a:off x="1920144" y="973879"/>
            <a:ext cx="1643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accent6"/>
                </a:solidFill>
                <a:latin typeface="Arial Black" pitchFamily="34" charset="0"/>
              </a:rPr>
              <a:t>Drawing and talking</a:t>
            </a:r>
            <a:endParaRPr lang="en-GB" dirty="0">
              <a:solidFill>
                <a:schemeClr val="accent6"/>
              </a:solidFill>
              <a:latin typeface="Arial Black" pitchFamily="34" charset="0"/>
            </a:endParaRPr>
          </a:p>
        </p:txBody>
      </p:sp>
      <p:sp>
        <p:nvSpPr>
          <p:cNvPr id="25" name="TextBox 15"/>
          <p:cNvSpPr txBox="1"/>
          <p:nvPr/>
        </p:nvSpPr>
        <p:spPr>
          <a:xfrm rot="20051884">
            <a:off x="6044075" y="2080760"/>
            <a:ext cx="1337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Place 2 Be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11"/>
          <p:cNvSpPr txBox="1"/>
          <p:nvPr/>
        </p:nvSpPr>
        <p:spPr>
          <a:xfrm>
            <a:off x="1809276" y="2553636"/>
            <a:ext cx="2140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 smtClean="0">
                <a:solidFill>
                  <a:srgbClr val="FFC000"/>
                </a:solidFill>
              </a:rPr>
              <a:t>Workstations  </a:t>
            </a:r>
            <a:endParaRPr lang="en-GB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75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352928" cy="5256584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Dyslexia Aware Quality Mark</a:t>
            </a:r>
          </a:p>
          <a:p>
            <a:pPr algn="ctr"/>
            <a:endParaRPr lang="en-GB" sz="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Last </a:t>
            </a:r>
            <a:r>
              <a:rPr lang="en-GB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year, Bridgewater </a:t>
            </a: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achieved the renewal of Dyslexia Friendly School. This is now known as Dyslexia Aware Quality Mark.</a:t>
            </a:r>
          </a:p>
          <a:p>
            <a:endParaRPr lang="en-GB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will positively support all children, not only children who have a diagnosis of Dyslexia.</a:t>
            </a:r>
          </a:p>
          <a:p>
            <a:endParaRPr lang="en-GB" sz="2000" dirty="0" smtClean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2000" dirty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2000" dirty="0" smtClean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2000" dirty="0" smtClean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1800" dirty="0" smtClean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1800" dirty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2000" dirty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1100" dirty="0">
              <a:latin typeface="CCW Cursive Writing 1" pitchFamily="66" charset="0"/>
            </a:endParaRPr>
          </a:p>
          <a:p>
            <a:endParaRPr lang="en-GB" sz="32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CW Cursive Writing 1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120" y="5520310"/>
            <a:ext cx="1440160" cy="1302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123728" y="3717032"/>
            <a:ext cx="4220490" cy="2277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864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323528" y="1052736"/>
            <a:ext cx="8568952" cy="54006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use:</a:t>
            </a:r>
          </a:p>
          <a:p>
            <a:pPr>
              <a:buNone/>
            </a:pPr>
            <a:endParaRPr lang="en-GB" sz="2000" dirty="0" smtClean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Pastel coloured paper</a:t>
            </a:r>
          </a:p>
          <a:p>
            <a:pPr>
              <a:buNone/>
            </a:pPr>
            <a:r>
              <a:rPr lang="en-GB" sz="2000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GB" sz="2000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Coloured backgrounds on computers and iPads</a:t>
            </a:r>
          </a:p>
          <a:p>
            <a:endParaRPr lang="en-GB" sz="2000" dirty="0" smtClean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Coloured overlays in reading corners</a:t>
            </a:r>
          </a:p>
          <a:p>
            <a:endParaRPr lang="en-GB" sz="2000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Visual timetables in class</a:t>
            </a:r>
          </a:p>
          <a:p>
            <a:pPr marL="45720" indent="0">
              <a:buNone/>
            </a:pPr>
            <a:endParaRPr lang="en-GB" sz="2000" dirty="0" smtClean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 folders accessible to children</a:t>
            </a:r>
            <a:endParaRPr lang="en-GB" sz="2000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 smtClean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Avoid black on white to reduce visual stress</a:t>
            </a:r>
          </a:p>
          <a:p>
            <a:endParaRPr lang="en-GB" sz="2000" dirty="0" smtClean="0">
              <a:solidFill>
                <a:srgbClr val="0000CC"/>
              </a:solidFill>
              <a:latin typeface="CCW Cursive Writing 1" pitchFamily="66" charset="0"/>
              <a:cs typeface="Arial" pitchFamily="34" charset="0"/>
            </a:endParaRPr>
          </a:p>
          <a:p>
            <a:endParaRPr lang="en-GB" sz="2000" dirty="0" smtClean="0">
              <a:solidFill>
                <a:srgbClr val="0000CC"/>
              </a:solidFill>
              <a:latin typeface="CCW Cursive Writing 1" pitchFamily="66" charset="0"/>
              <a:cs typeface="Arial" pitchFamily="34" charset="0"/>
            </a:endParaRPr>
          </a:p>
          <a:p>
            <a:pPr marL="45720" indent="0">
              <a:buNone/>
            </a:pPr>
            <a:endParaRPr lang="en-GB" sz="2000" dirty="0">
              <a:solidFill>
                <a:srgbClr val="0000CC"/>
              </a:solidFill>
              <a:latin typeface="CCW Cursive Writing 1" pitchFamily="66" charset="0"/>
              <a:cs typeface="Arial" pitchFamily="34" charset="0"/>
            </a:endParaRPr>
          </a:p>
          <a:p>
            <a:pPr marL="45720" indent="0">
              <a:buNone/>
            </a:pPr>
            <a:endParaRPr lang="en-GB" sz="2000" dirty="0" smtClean="0">
              <a:solidFill>
                <a:srgbClr val="0000CC"/>
              </a:solidFill>
              <a:latin typeface="CCW Cursive Writing 1" pitchFamily="66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4650" y="2636912"/>
            <a:ext cx="1083797" cy="1109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6538" y="1033147"/>
            <a:ext cx="1008112" cy="11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681" y="3746210"/>
            <a:ext cx="971600" cy="883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840" y="182678"/>
            <a:ext cx="1440160" cy="1302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59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352928" cy="5256584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 Friendly School </a:t>
            </a:r>
          </a:p>
          <a:p>
            <a:pPr algn="ctr"/>
            <a:endParaRPr lang="en-GB" sz="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Bridgewater has been a communication friendly school for the past 9 years. </a:t>
            </a:r>
          </a:p>
          <a:p>
            <a:endParaRPr lang="en-GB" sz="20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means that children have access to interventions to support speech and language needs. </a:t>
            </a:r>
          </a:p>
          <a:p>
            <a:endParaRPr lang="en-GB" sz="20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staff in school are ELKLAN trained and are aware of strategies to support children with speech and language needs. </a:t>
            </a:r>
          </a:p>
          <a:p>
            <a:endParaRPr lang="en-GB" sz="2000" dirty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2000" dirty="0" smtClean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2000" dirty="0" smtClean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1800" dirty="0" smtClean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1800" dirty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2000" dirty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1100" dirty="0">
              <a:latin typeface="CCW Cursive Writing 1" pitchFamily="66" charset="0"/>
            </a:endParaRPr>
          </a:p>
          <a:p>
            <a:endParaRPr lang="en-GB" sz="32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CW Cursive Writing 1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120" y="5520310"/>
            <a:ext cx="1440160" cy="1302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123728" y="4543185"/>
            <a:ext cx="4220490" cy="2277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679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352928" cy="5256584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Working with outside professionals </a:t>
            </a:r>
          </a:p>
          <a:p>
            <a:endParaRPr lang="en-GB" sz="18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work closely with a range of professionals to further support children at Bridgewater:</a:t>
            </a:r>
          </a:p>
          <a:p>
            <a:endParaRPr lang="en-GB" sz="18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Support Service- specialist teachers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 team- specialist teachers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Speech and Language therapists- in school every Tuesday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Educational Psychologist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Occupational Therapists/Physiotherapists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CAMHS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Paediatricians/ school nurse</a:t>
            </a:r>
            <a:endParaRPr lang="en-GB" sz="1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>
              <a:solidFill>
                <a:srgbClr val="0070C0"/>
              </a:solidFill>
              <a:latin typeface="CCW Cursive Writing 1" pitchFamily="66" charset="0"/>
            </a:endParaRPr>
          </a:p>
          <a:p>
            <a:endParaRPr lang="en-GB" sz="1100" dirty="0">
              <a:latin typeface="CCW Cursive Writing 1" pitchFamily="66" charset="0"/>
            </a:endParaRPr>
          </a:p>
          <a:p>
            <a:endParaRPr lang="en-GB" sz="32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CW Cursive Writing 1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120" y="5520310"/>
            <a:ext cx="1440160" cy="1302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681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lipart_children_children_030"/>
          <p:cNvPicPr>
            <a:picLocks noGrp="1" noChangeAspect="1" noChangeArrowheads="1" noCrop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217972" y="908720"/>
            <a:ext cx="28575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619672" y="4437112"/>
            <a:ext cx="63421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solidFill>
                  <a:srgbClr val="808000"/>
                </a:solidFill>
                <a:latin typeface="CCW Cursive Writing 1" pitchFamily="66" charset="0"/>
              </a:rPr>
              <a:t>Any Questions?</a:t>
            </a:r>
            <a:endParaRPr lang="en-GB" sz="3600" dirty="0">
              <a:solidFill>
                <a:srgbClr val="808000"/>
              </a:solidFill>
              <a:latin typeface="CCW Cursive Writing 1" pitchFamily="66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967" y="178762"/>
            <a:ext cx="1331640" cy="1203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589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174</TotalTime>
  <Words>426</Words>
  <Application>Microsoft Office PowerPoint</Application>
  <PresentationFormat>On-screen Show (4:3)</PresentationFormat>
  <Paragraphs>99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Agency FB</vt:lpstr>
      <vt:lpstr>Aharoni</vt:lpstr>
      <vt:lpstr>Arial</vt:lpstr>
      <vt:lpstr>Arial Black</vt:lpstr>
      <vt:lpstr>Calibri</vt:lpstr>
      <vt:lpstr>CCW Cursive Writing 1</vt:lpstr>
      <vt:lpstr>Comic Sans MS</vt:lpstr>
      <vt:lpstr>Georgia</vt:lpstr>
      <vt:lpstr>Trebuchet MS</vt:lpstr>
      <vt:lpstr>Tunga</vt:lpstr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Mrs. R Cope</dc:creator>
  <cp:lastModifiedBy>Mr T TienRhimes</cp:lastModifiedBy>
  <cp:revision>20</cp:revision>
  <dcterms:created xsi:type="dcterms:W3CDTF">2018-11-14T13:46:16Z</dcterms:created>
  <dcterms:modified xsi:type="dcterms:W3CDTF">2025-01-20T14:17:48Z</dcterms:modified>
</cp:coreProperties>
</file>